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5" r:id="rId1"/>
  </p:sldMasterIdLst>
  <p:notesMasterIdLst>
    <p:notesMasterId r:id="rId1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00FB92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107" d="100"/>
          <a:sy n="107" d="100"/>
        </p:scale>
        <p:origin x="17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1EFA0-E1C5-C940-9F02-A272E2B7A1DE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BBE0A-C69D-4C49-AF75-EE95C7FAC3D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9798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BE0A-C69D-4C49-AF75-EE95C7FAC3D6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43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9345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6107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8960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74320"/>
            <a:ext cx="7680960" cy="1371600"/>
          </a:xfrm>
        </p:spPr>
        <p:txBody>
          <a:bodyPr/>
          <a:lstStyle>
            <a:lvl1pPr>
              <a:defRPr>
                <a:latin typeface="Heiti TC Medium" pitchFamily="2" charset="-128"/>
                <a:ea typeface="Heiti TC Medium" pitchFamily="2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iti TC Medium" pitchFamily="2" charset="-128"/>
                <a:ea typeface="Heiti TC Medium" pitchFamily="2" charset="-128"/>
              </a:defRPr>
            </a:lvl1pPr>
            <a:lvl2pPr>
              <a:defRPr>
                <a:latin typeface="Heiti TC Medium" pitchFamily="2" charset="-128"/>
                <a:ea typeface="Heiti TC Medium" pitchFamily="2" charset="-128"/>
              </a:defRPr>
            </a:lvl2pPr>
            <a:lvl3pPr>
              <a:defRPr>
                <a:latin typeface="Heiti TC Medium" pitchFamily="2" charset="-128"/>
                <a:ea typeface="Heiti TC Medium" pitchFamily="2" charset="-128"/>
              </a:defRPr>
            </a:lvl3pPr>
            <a:lvl4pPr>
              <a:defRPr>
                <a:latin typeface="Heiti TC Medium" pitchFamily="2" charset="-128"/>
                <a:ea typeface="Heiti TC Medium" pitchFamily="2" charset="-128"/>
              </a:defRPr>
            </a:lvl4pPr>
            <a:lvl5pPr>
              <a:defRPr>
                <a:latin typeface="Heiti TC Medium" pitchFamily="2" charset="-128"/>
                <a:ea typeface="Heiti TC Medium" pitchFamily="2" charset="-128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176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58827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895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4842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137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285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kumimoji="1"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33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7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D7A0CE-4909-EF4C-B856-9E6FA190C947}" type="datetimeFigureOut">
              <a:rPr kumimoji="1" lang="zh-TW" altLang="en-US" smtClean="0"/>
              <a:t>2024/9/16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7F287C-27A3-C64B-AC71-33172AB115F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888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36D9A8-E7D2-92CD-B943-7DC22E6E7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279" y="1576137"/>
            <a:ext cx="6801440" cy="2590800"/>
          </a:xfrm>
        </p:spPr>
        <p:txBody>
          <a:bodyPr>
            <a:normAutofit/>
          </a:bodyPr>
          <a:lstStyle/>
          <a:p>
            <a:r>
              <a:rPr kumimoji="1" lang="zh-TW" altLang="en-US" sz="5400" dirty="0">
                <a:latin typeface="Heiti TC Medium" pitchFamily="2" charset="-128"/>
                <a:ea typeface="Heiti TC Medium" pitchFamily="2" charset="-128"/>
              </a:rPr>
              <a:t>新校務行政系統介紹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D970A92-DC33-93AA-DF84-012CC2E2C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279" y="4283242"/>
            <a:ext cx="6803136" cy="998621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kumimoji="1" lang="en-US" altLang="zh-TW" sz="2000" dirty="0">
                <a:latin typeface="Heiti TC Medium" pitchFamily="2" charset="-128"/>
                <a:ea typeface="Heiti TC Medium" pitchFamily="2" charset="-128"/>
              </a:rPr>
              <a:t>2024</a:t>
            </a:r>
            <a:r>
              <a:rPr kumimoji="1" lang="zh-TW" altLang="en-US" sz="2000" dirty="0">
                <a:latin typeface="Heiti TC Medium" pitchFamily="2" charset="-128"/>
                <a:ea typeface="Heiti TC Medium" pitchFamily="2" charset="-128"/>
              </a:rPr>
              <a:t>年</a:t>
            </a:r>
            <a:r>
              <a:rPr kumimoji="1" lang="en-US" altLang="zh-TW" sz="2000" dirty="0">
                <a:latin typeface="Heiti TC Medium" pitchFamily="2" charset="-128"/>
                <a:ea typeface="Heiti TC Medium" pitchFamily="2" charset="-128"/>
              </a:rPr>
              <a:t>9</a:t>
            </a:r>
            <a:r>
              <a:rPr kumimoji="1" lang="zh-TW" altLang="en-US" sz="2000" dirty="0">
                <a:latin typeface="Heiti TC Medium" pitchFamily="2" charset="-128"/>
                <a:ea typeface="Heiti TC Medium" pitchFamily="2" charset="-128"/>
              </a:rPr>
              <a:t>月</a:t>
            </a:r>
            <a:r>
              <a:rPr kumimoji="1" lang="en-US" altLang="zh-TW" sz="2000" dirty="0">
                <a:latin typeface="Heiti TC Medium" pitchFamily="2" charset="-128"/>
                <a:ea typeface="Heiti TC Medium" pitchFamily="2" charset="-128"/>
              </a:rPr>
              <a:t>20</a:t>
            </a:r>
            <a:r>
              <a:rPr kumimoji="1" lang="zh-TW" altLang="en-US" sz="2000" dirty="0">
                <a:latin typeface="Heiti TC Medium" pitchFamily="2" charset="-128"/>
                <a:ea typeface="Heiti TC Medium" pitchFamily="2" charset="-128"/>
              </a:rPr>
              <a:t>日</a:t>
            </a:r>
            <a:r>
              <a:rPr kumimoji="1" lang="en-US" altLang="zh-TW" sz="2000" dirty="0">
                <a:latin typeface="Heiti TC Medium" pitchFamily="2" charset="-128"/>
                <a:ea typeface="Heiti TC Medium" pitchFamily="2" charset="-128"/>
              </a:rPr>
              <a:t>(</a:t>
            </a:r>
            <a:r>
              <a:rPr kumimoji="1" lang="zh-TW" altLang="en-US" sz="2000" dirty="0">
                <a:latin typeface="Heiti TC Medium" pitchFamily="2" charset="-128"/>
                <a:ea typeface="Heiti TC Medium" pitchFamily="2" charset="-128"/>
              </a:rPr>
              <a:t>五</a:t>
            </a:r>
            <a:r>
              <a:rPr kumimoji="1" lang="en-US" altLang="zh-TW" sz="2000" dirty="0">
                <a:latin typeface="Heiti TC Medium" pitchFamily="2" charset="-128"/>
                <a:ea typeface="Heiti TC Medium" pitchFamily="2" charset="-128"/>
              </a:rPr>
              <a:t>)</a:t>
            </a:r>
          </a:p>
          <a:p>
            <a:pPr>
              <a:lnSpc>
                <a:spcPct val="160000"/>
              </a:lnSpc>
            </a:pPr>
            <a:r>
              <a:rPr kumimoji="1" lang="en-US" altLang="zh-TW" sz="2000" dirty="0">
                <a:latin typeface="Heiti TC Medium" pitchFamily="2" charset="-128"/>
                <a:ea typeface="Heiti TC Medium" pitchFamily="2" charset="-128"/>
              </a:rPr>
              <a:t>Presented</a:t>
            </a:r>
            <a:r>
              <a:rPr kumimoji="1" lang="zh-TW" altLang="en-US" sz="2000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kumimoji="1" lang="en-US" altLang="zh-TW" sz="2000" dirty="0">
                <a:latin typeface="Heiti TC Medium" pitchFamily="2" charset="-128"/>
                <a:ea typeface="Heiti TC Medium" pitchFamily="2" charset="-128"/>
              </a:rPr>
              <a:t>by</a:t>
            </a:r>
            <a:r>
              <a:rPr kumimoji="1" lang="zh-TW" altLang="en-US" sz="2000" dirty="0">
                <a:latin typeface="Heiti TC Medium" pitchFamily="2" charset="-128"/>
                <a:ea typeface="Heiti TC Medium" pitchFamily="2" charset="-128"/>
              </a:rPr>
              <a:t>進修部</a:t>
            </a:r>
            <a:r>
              <a:rPr kumimoji="1" lang="zh-TW" altLang="en-US" sz="2000">
                <a:latin typeface="Heiti TC Medium" pitchFamily="2" charset="-128"/>
                <a:ea typeface="Heiti TC Medium" pitchFamily="2" charset="-128"/>
              </a:rPr>
              <a:t>教學組長彭惠鈴</a:t>
            </a:r>
            <a:endParaRPr kumimoji="1" lang="zh-TW" altLang="en-US" sz="2000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392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4F22CA-2D82-8412-B161-16DA9275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個人紀錄＞缺曠查詢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760C59-1DA6-E025-F743-E034AFCDC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65" r="8771" b="30447"/>
          <a:stretch/>
        </p:blipFill>
        <p:spPr>
          <a:xfrm>
            <a:off x="178308" y="1645920"/>
            <a:ext cx="8794242" cy="35659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FC8DCB7-6A3F-AA72-137C-DB6091051F99}"/>
              </a:ext>
            </a:extLst>
          </p:cNvPr>
          <p:cNvSpPr/>
          <p:nvPr/>
        </p:nvSpPr>
        <p:spPr>
          <a:xfrm>
            <a:off x="529389" y="2377440"/>
            <a:ext cx="4658628" cy="2598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85F189F-8EFF-B363-5246-B1658450DA2C}"/>
              </a:ext>
            </a:extLst>
          </p:cNvPr>
          <p:cNvSpPr/>
          <p:nvPr/>
        </p:nvSpPr>
        <p:spPr>
          <a:xfrm>
            <a:off x="178309" y="5184111"/>
            <a:ext cx="8794241" cy="15076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B191C3A-B2A4-1D63-FDDD-3992030762F9}"/>
              </a:ext>
            </a:extLst>
          </p:cNvPr>
          <p:cNvSpPr txBox="1"/>
          <p:nvPr/>
        </p:nvSpPr>
        <p:spPr>
          <a:xfrm>
            <a:off x="335903" y="5216543"/>
            <a:ext cx="8794242" cy="128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2800" dirty="0">
                <a:latin typeface="Heiti TC Medium" pitchFamily="2" charset="-128"/>
                <a:ea typeface="Heiti TC Medium" pitchFamily="2" charset="-128"/>
              </a:rPr>
              <a:t>學生</a:t>
            </a:r>
            <a:r>
              <a:rPr kumimoji="1" lang="zh-TW" altLang="en-US" sz="28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曠課</a:t>
            </a:r>
            <a:r>
              <a:rPr kumimoji="1" lang="zh-TW" altLang="en-US" sz="2800" dirty="0">
                <a:latin typeface="Heiti TC Medium" pitchFamily="2" charset="-128"/>
                <a:ea typeface="Heiti TC Medium" pitchFamily="2" charset="-128"/>
              </a:rPr>
              <a:t>及</a:t>
            </a:r>
            <a:r>
              <a:rPr kumimoji="1" lang="zh-TW" altLang="en-US" sz="28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事假</a:t>
            </a:r>
            <a:r>
              <a:rPr kumimoji="1" lang="zh-TW" altLang="en-US" sz="2800" dirty="0">
                <a:latin typeface="Heiti TC Medium" pitchFamily="2" charset="-128"/>
                <a:ea typeface="Heiti TC Medium" pitchFamily="2" charset="-128"/>
              </a:rPr>
              <a:t>之缺課節數合計達該科目全學期修習 </a:t>
            </a:r>
            <a:r>
              <a:rPr kumimoji="1" lang="zh-TW" altLang="en-US" sz="2800" dirty="0">
                <a:solidFill>
                  <a:srgbClr val="0070C0"/>
                </a:solidFill>
                <a:latin typeface="Heiti TC Medium" pitchFamily="2" charset="-128"/>
                <a:ea typeface="Heiti TC Medium" pitchFamily="2" charset="-128"/>
              </a:rPr>
              <a:t>總節數三分之一</a:t>
            </a:r>
            <a:r>
              <a:rPr kumimoji="1" lang="zh-TW" altLang="en-US" sz="2800" dirty="0">
                <a:latin typeface="Heiti TC Medium" pitchFamily="2" charset="-128"/>
                <a:ea typeface="Heiti TC Medium" pitchFamily="2" charset="-128"/>
              </a:rPr>
              <a:t>者，該科目學期學業成績以</a:t>
            </a:r>
            <a:r>
              <a:rPr kumimoji="1" lang="zh-TW" altLang="en-US" sz="28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零分</a:t>
            </a:r>
            <a:r>
              <a:rPr kumimoji="1" lang="zh-TW" altLang="en-US" sz="2800" dirty="0">
                <a:latin typeface="Heiti TC Medium" pitchFamily="2" charset="-128"/>
                <a:ea typeface="Heiti TC Medium" pitchFamily="2" charset="-128"/>
              </a:rPr>
              <a:t>計算。 </a:t>
            </a:r>
            <a:endParaRPr kumimoji="1" lang="en-US" altLang="zh-TW" sz="2800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6E1A418-88C7-0E46-54C6-1DE4BB8D6C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17"/>
          <a:stretch/>
        </p:blipFill>
        <p:spPr>
          <a:xfrm>
            <a:off x="7531523" y="0"/>
            <a:ext cx="1612476" cy="318654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40BABB4-BDC0-E7D1-F86E-1D702B1216DF}"/>
              </a:ext>
            </a:extLst>
          </p:cNvPr>
          <p:cNvSpPr/>
          <p:nvPr/>
        </p:nvSpPr>
        <p:spPr>
          <a:xfrm>
            <a:off x="7604280" y="1038771"/>
            <a:ext cx="1173959" cy="386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506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923369-EC88-1ABF-25F1-3B4B376F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個人紀錄＞獎懲查詢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10E09027-2611-BF1B-7AEC-14494C2C7248}"/>
              </a:ext>
            </a:extLst>
          </p:cNvPr>
          <p:cNvGrpSpPr/>
          <p:nvPr/>
        </p:nvGrpSpPr>
        <p:grpSpPr>
          <a:xfrm>
            <a:off x="167595" y="1604288"/>
            <a:ext cx="8808810" cy="5078545"/>
            <a:chOff x="167595" y="1593271"/>
            <a:chExt cx="8808810" cy="5078545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C48A7610-FD40-71D5-E731-09713A182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680" r="13179" b="49972"/>
            <a:stretch/>
          </p:blipFill>
          <p:spPr>
            <a:xfrm>
              <a:off x="167595" y="1593271"/>
              <a:ext cx="8808810" cy="2558541"/>
            </a:xfrm>
            <a:prstGeom prst="rect">
              <a:avLst/>
            </a:prstGeom>
          </p:spPr>
        </p:pic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DB549AD7-CF71-7BF7-1A3B-FAF73F752C25}"/>
                </a:ext>
              </a:extLst>
            </p:cNvPr>
            <p:cNvGrpSpPr/>
            <p:nvPr/>
          </p:nvGrpSpPr>
          <p:grpSpPr>
            <a:xfrm>
              <a:off x="167595" y="4079073"/>
              <a:ext cx="8808810" cy="2592743"/>
              <a:chOff x="167595" y="3186545"/>
              <a:chExt cx="8808810" cy="2592743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6AD8543C-69E4-B74B-8315-49CB8D00A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9911" r="13172" b="49198"/>
              <a:stretch/>
            </p:blipFill>
            <p:spPr>
              <a:xfrm>
                <a:off x="167595" y="3186545"/>
                <a:ext cx="8808810" cy="2592743"/>
              </a:xfrm>
              <a:prstGeom prst="rect">
                <a:avLst/>
              </a:prstGeom>
            </p:spPr>
          </p:pic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F08D42D-EEC6-D956-0507-100903E794E2}"/>
                  </a:ext>
                </a:extLst>
              </p:cNvPr>
              <p:cNvSpPr/>
              <p:nvPr/>
            </p:nvSpPr>
            <p:spPr>
              <a:xfrm>
                <a:off x="616475" y="4162829"/>
                <a:ext cx="2387982" cy="1480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D1D0B9B-0E20-C10A-5694-64185B38FEFA}"/>
                </a:ext>
              </a:extLst>
            </p:cNvPr>
            <p:cNvSpPr/>
            <p:nvPr/>
          </p:nvSpPr>
          <p:spPr>
            <a:xfrm>
              <a:off x="616475" y="2571499"/>
              <a:ext cx="2387982" cy="148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5FF8CBC9-000B-DCCD-640C-B944F7D6F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617"/>
          <a:stretch/>
        </p:blipFill>
        <p:spPr>
          <a:xfrm>
            <a:off x="7531523" y="0"/>
            <a:ext cx="1612476" cy="31865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39C4AF4-7B0A-7696-3AF1-E118F77D5C17}"/>
              </a:ext>
            </a:extLst>
          </p:cNvPr>
          <p:cNvSpPr/>
          <p:nvPr/>
        </p:nvSpPr>
        <p:spPr>
          <a:xfrm>
            <a:off x="7604280" y="1593272"/>
            <a:ext cx="1173959" cy="386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896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874F7DA-6C54-FDD4-91A8-257898761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3" r="11575" b="30043"/>
          <a:stretch/>
        </p:blipFill>
        <p:spPr>
          <a:xfrm>
            <a:off x="172768" y="2930434"/>
            <a:ext cx="8798464" cy="375635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2923369-EC88-1ABF-25F1-3B4B376F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個人紀錄＞成績查詢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D4777E4-071B-1245-B7ED-7416ACE46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17"/>
          <a:stretch/>
        </p:blipFill>
        <p:spPr>
          <a:xfrm>
            <a:off x="7531524" y="0"/>
            <a:ext cx="1612476" cy="31865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AB2FBE8-529B-7B94-8E94-BD851DF6B8A7}"/>
              </a:ext>
            </a:extLst>
          </p:cNvPr>
          <p:cNvSpPr/>
          <p:nvPr/>
        </p:nvSpPr>
        <p:spPr>
          <a:xfrm>
            <a:off x="7604281" y="2130830"/>
            <a:ext cx="1173959" cy="386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8BC805B-2145-2168-8E6E-D1E51D7C3CAE}"/>
              </a:ext>
            </a:extLst>
          </p:cNvPr>
          <p:cNvSpPr/>
          <p:nvPr/>
        </p:nvSpPr>
        <p:spPr>
          <a:xfrm>
            <a:off x="6000676" y="4142173"/>
            <a:ext cx="1451158" cy="25446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90385BB-D5CE-165A-A541-6EB79326B5B9}"/>
              </a:ext>
            </a:extLst>
          </p:cNvPr>
          <p:cNvSpPr txBox="1"/>
          <p:nvPr/>
        </p:nvSpPr>
        <p:spPr>
          <a:xfrm>
            <a:off x="694418" y="1669586"/>
            <a:ext cx="631545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dirty="0">
                <a:solidFill>
                  <a:schemeClr val="bg1">
                    <a:lumMod val="9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學校進修部採「</a:t>
            </a:r>
            <a:r>
              <a:rPr kumimoji="1" lang="zh-TW" altLang="en-US" sz="4000" b="1" dirty="0">
                <a:solidFill>
                  <a:schemeClr val="bg1">
                    <a:lumMod val="9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學年學時制」</a:t>
            </a:r>
            <a:endParaRPr kumimoji="1" lang="en-US" altLang="zh-TW" sz="4000" b="1" dirty="0">
              <a:solidFill>
                <a:schemeClr val="bg1">
                  <a:lumMod val="95000"/>
                </a:schemeClr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BD4FBFB-FA99-4DEE-F498-2A39F17F751E}"/>
              </a:ext>
            </a:extLst>
          </p:cNvPr>
          <p:cNvSpPr/>
          <p:nvPr/>
        </p:nvSpPr>
        <p:spPr>
          <a:xfrm>
            <a:off x="1170686" y="3618962"/>
            <a:ext cx="681263" cy="290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2243259-0E2F-561B-FBA7-4D2DDB443DFB}"/>
              </a:ext>
            </a:extLst>
          </p:cNvPr>
          <p:cNvSpPr/>
          <p:nvPr/>
        </p:nvSpPr>
        <p:spPr>
          <a:xfrm>
            <a:off x="7451834" y="3786059"/>
            <a:ext cx="775967" cy="5319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1546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923369-EC88-1ABF-25F1-3B4B376F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個人紀錄＞成績查詢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F4ACB32-6374-FD6E-8FD8-3E7AE718586C}"/>
              </a:ext>
            </a:extLst>
          </p:cNvPr>
          <p:cNvGrpSpPr/>
          <p:nvPr/>
        </p:nvGrpSpPr>
        <p:grpSpPr>
          <a:xfrm>
            <a:off x="174251" y="2477144"/>
            <a:ext cx="8795497" cy="4212771"/>
            <a:chOff x="2849867" y="2059230"/>
            <a:chExt cx="8795497" cy="421277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8958237-CA76-CC6D-E716-5ADF53DE5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031" r="11575" b="23204"/>
            <a:stretch/>
          </p:blipFill>
          <p:spPr>
            <a:xfrm>
              <a:off x="2849867" y="2059230"/>
              <a:ext cx="8795497" cy="4212771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BD4FBFB-FA99-4DEE-F498-2A39F17F751E}"/>
                </a:ext>
              </a:extLst>
            </p:cNvPr>
            <p:cNvSpPr/>
            <p:nvPr/>
          </p:nvSpPr>
          <p:spPr>
            <a:xfrm>
              <a:off x="3838485" y="2785327"/>
              <a:ext cx="681263" cy="29021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8BC805B-2145-2168-8E6E-D1E51D7C3CAE}"/>
                </a:ext>
              </a:extLst>
            </p:cNvPr>
            <p:cNvSpPr/>
            <p:nvPr/>
          </p:nvSpPr>
          <p:spPr>
            <a:xfrm>
              <a:off x="8665499" y="3304958"/>
              <a:ext cx="1451158" cy="29670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A61CE91-A8A0-6847-86DF-1E103048894F}"/>
              </a:ext>
            </a:extLst>
          </p:cNvPr>
          <p:cNvGrpSpPr/>
          <p:nvPr/>
        </p:nvGrpSpPr>
        <p:grpSpPr>
          <a:xfrm>
            <a:off x="7531524" y="0"/>
            <a:ext cx="1612476" cy="3186545"/>
            <a:chOff x="7531524" y="0"/>
            <a:chExt cx="1612476" cy="318654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D4777E4-071B-1245-B7ED-7416ACE46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0617"/>
            <a:stretch/>
          </p:blipFill>
          <p:spPr>
            <a:xfrm>
              <a:off x="7531524" y="0"/>
              <a:ext cx="1612476" cy="318654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AB2FBE8-529B-7B94-8E94-BD851DF6B8A7}"/>
                </a:ext>
              </a:extLst>
            </p:cNvPr>
            <p:cNvSpPr/>
            <p:nvPr/>
          </p:nvSpPr>
          <p:spPr>
            <a:xfrm>
              <a:off x="7604281" y="2130830"/>
              <a:ext cx="1173959" cy="3862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12FAE30-6315-D53C-47D6-1BAFC8A2658D}"/>
              </a:ext>
            </a:extLst>
          </p:cNvPr>
          <p:cNvSpPr/>
          <p:nvPr/>
        </p:nvSpPr>
        <p:spPr>
          <a:xfrm>
            <a:off x="8267844" y="3429000"/>
            <a:ext cx="681263" cy="3260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111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923369-EC88-1ABF-25F1-3B4B376F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個人紀錄＞成績查詢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F4ACB32-6374-FD6E-8FD8-3E7AE718586C}"/>
              </a:ext>
            </a:extLst>
          </p:cNvPr>
          <p:cNvGrpSpPr/>
          <p:nvPr/>
        </p:nvGrpSpPr>
        <p:grpSpPr>
          <a:xfrm>
            <a:off x="174251" y="2477144"/>
            <a:ext cx="8795497" cy="4212771"/>
            <a:chOff x="2849867" y="2059230"/>
            <a:chExt cx="8795497" cy="421277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8958237-CA76-CC6D-E716-5ADF53DE5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031" r="11575" b="23204"/>
            <a:stretch/>
          </p:blipFill>
          <p:spPr>
            <a:xfrm>
              <a:off x="2849867" y="2059230"/>
              <a:ext cx="8795497" cy="4212771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8BC805B-2145-2168-8E6E-D1E51D7C3CAE}"/>
                </a:ext>
              </a:extLst>
            </p:cNvPr>
            <p:cNvSpPr/>
            <p:nvPr/>
          </p:nvSpPr>
          <p:spPr>
            <a:xfrm>
              <a:off x="8665499" y="3304958"/>
              <a:ext cx="1451158" cy="29670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A61CE91-A8A0-6847-86DF-1E103048894F}"/>
              </a:ext>
            </a:extLst>
          </p:cNvPr>
          <p:cNvGrpSpPr/>
          <p:nvPr/>
        </p:nvGrpSpPr>
        <p:grpSpPr>
          <a:xfrm>
            <a:off x="7531524" y="0"/>
            <a:ext cx="1612476" cy="3186545"/>
            <a:chOff x="7531524" y="0"/>
            <a:chExt cx="1612476" cy="318654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D4777E4-071B-1245-B7ED-7416ACE46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0617"/>
            <a:stretch/>
          </p:blipFill>
          <p:spPr>
            <a:xfrm>
              <a:off x="7531524" y="0"/>
              <a:ext cx="1612476" cy="318654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AB2FBE8-529B-7B94-8E94-BD851DF6B8A7}"/>
                </a:ext>
              </a:extLst>
            </p:cNvPr>
            <p:cNvSpPr/>
            <p:nvPr/>
          </p:nvSpPr>
          <p:spPr>
            <a:xfrm>
              <a:off x="7604281" y="2130830"/>
              <a:ext cx="1173959" cy="3862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12FAE30-6315-D53C-47D6-1BAFC8A2658D}"/>
              </a:ext>
            </a:extLst>
          </p:cNvPr>
          <p:cNvSpPr/>
          <p:nvPr/>
        </p:nvSpPr>
        <p:spPr>
          <a:xfrm>
            <a:off x="8267844" y="3429000"/>
            <a:ext cx="681263" cy="3260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DAAABA6-8D90-C28D-D095-0086BECBA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84" t="23045" r="11575" b="23204"/>
          <a:stretch/>
        </p:blipFill>
        <p:spPr>
          <a:xfrm>
            <a:off x="4762833" y="1338499"/>
            <a:ext cx="2475688" cy="5351416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FDB6BCFD-7758-C79C-3841-A67D31421E43}"/>
              </a:ext>
            </a:extLst>
          </p:cNvPr>
          <p:cNvCxnSpPr>
            <a:cxnSpLocks/>
          </p:cNvCxnSpPr>
          <p:nvPr/>
        </p:nvCxnSpPr>
        <p:spPr>
          <a:xfrm flipH="1" flipV="1">
            <a:off x="7315200" y="3911600"/>
            <a:ext cx="952644" cy="1320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87511D52-F7D8-C8CF-9823-5FCCE6A7D49E}"/>
              </a:ext>
            </a:extLst>
          </p:cNvPr>
          <p:cNvSpPr/>
          <p:nvPr/>
        </p:nvSpPr>
        <p:spPr>
          <a:xfrm>
            <a:off x="4826718" y="2611342"/>
            <a:ext cx="1767122" cy="2803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EE80716-DFA7-F0A1-7AD8-9D8A96318964}"/>
              </a:ext>
            </a:extLst>
          </p:cNvPr>
          <p:cNvSpPr txBox="1"/>
          <p:nvPr/>
        </p:nvSpPr>
        <p:spPr>
          <a:xfrm>
            <a:off x="1709766" y="1831843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b="1" dirty="0">
                <a:solidFill>
                  <a:srgbClr val="FF0000"/>
                </a:solidFill>
              </a:rPr>
              <a:t>(50</a:t>
            </a:r>
            <a:r>
              <a:rPr kumimoji="1" lang="zh-TW" altLang="en-US" sz="2800" b="1" dirty="0">
                <a:solidFill>
                  <a:srgbClr val="FF0000"/>
                </a:solidFill>
              </a:rPr>
              <a:t>＋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65)/2=57.5</a:t>
            </a:r>
          </a:p>
        </p:txBody>
      </p:sp>
    </p:spTree>
    <p:extLst>
      <p:ext uri="{BB962C8B-B14F-4D97-AF65-F5344CB8AC3E}">
        <p14:creationId xmlns:p14="http://schemas.microsoft.com/office/powerpoint/2010/main" val="192931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15F9F19-1A7F-2560-F95C-F8E911503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6"/>
          <a:stretch/>
        </p:blipFill>
        <p:spPr>
          <a:xfrm>
            <a:off x="86105" y="153232"/>
            <a:ext cx="9057895" cy="2874646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A41CC483-BB66-4175-F838-162F2599965A}"/>
              </a:ext>
            </a:extLst>
          </p:cNvPr>
          <p:cNvGrpSpPr/>
          <p:nvPr/>
        </p:nvGrpSpPr>
        <p:grpSpPr>
          <a:xfrm>
            <a:off x="280126" y="1883070"/>
            <a:ext cx="8583747" cy="4821698"/>
            <a:chOff x="172211" y="1837569"/>
            <a:chExt cx="8799577" cy="486169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A2ED4E2-2CA7-DDF9-2846-69323192C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38" t="2995" r="2459" b="3593"/>
            <a:stretch/>
          </p:blipFill>
          <p:spPr>
            <a:xfrm>
              <a:off x="172211" y="3108959"/>
              <a:ext cx="8799577" cy="3590307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F0B304B-4102-37AC-E60B-929BE384BB9D}"/>
                </a:ext>
              </a:extLst>
            </p:cNvPr>
            <p:cNvSpPr/>
            <p:nvPr/>
          </p:nvSpPr>
          <p:spPr>
            <a:xfrm>
              <a:off x="6254496" y="4322063"/>
              <a:ext cx="2717292" cy="237720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7AF9FF1-F867-FAB6-5076-CD3509B58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33" r="2930"/>
            <a:stretch/>
          </p:blipFill>
          <p:spPr>
            <a:xfrm>
              <a:off x="4170425" y="1837569"/>
              <a:ext cx="4801363" cy="126443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8A7B681-D335-8B1A-129C-39B423358CDD}"/>
                </a:ext>
              </a:extLst>
            </p:cNvPr>
            <p:cNvSpPr/>
            <p:nvPr/>
          </p:nvSpPr>
          <p:spPr>
            <a:xfrm>
              <a:off x="4918005" y="3084575"/>
              <a:ext cx="1336491" cy="80467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73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A85A8D-627E-621F-260F-F746E98C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8629048" cy="1371600"/>
          </a:xfrm>
        </p:spPr>
        <p:txBody>
          <a:bodyPr/>
          <a:lstStyle/>
          <a:p>
            <a:r>
              <a:rPr kumimoji="1" lang="zh-TW" altLang="en-US" dirty="0"/>
              <a:t>其他：學習歷程檔案系統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9625356-1300-5C96-41E7-67DD0EB88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2" t="9534" r="9508" b="15422"/>
          <a:stretch/>
        </p:blipFill>
        <p:spPr>
          <a:xfrm>
            <a:off x="191637" y="1790298"/>
            <a:ext cx="8760726" cy="50677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B8DAF16-F03A-DBE3-21D4-276CFEFD958C}"/>
              </a:ext>
            </a:extLst>
          </p:cNvPr>
          <p:cNvSpPr/>
          <p:nvPr/>
        </p:nvSpPr>
        <p:spPr>
          <a:xfrm>
            <a:off x="2587114" y="3114959"/>
            <a:ext cx="1744254" cy="4698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47F52C-D77D-D077-180F-86DF29921DD2}"/>
              </a:ext>
            </a:extLst>
          </p:cNvPr>
          <p:cNvSpPr/>
          <p:nvPr/>
        </p:nvSpPr>
        <p:spPr>
          <a:xfrm>
            <a:off x="8121315" y="1896177"/>
            <a:ext cx="819016" cy="2574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849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CACEEB-1A0C-C5DB-1079-B9F1B73B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其他：臺北酷課雲</a:t>
            </a:r>
            <a:r>
              <a:rPr kumimoji="1" lang="en-US" altLang="zh-TW" dirty="0" err="1"/>
              <a:t>OnO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A34FE8-29C7-D318-F5CD-596C4A746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4" t="10062" r="3622" b="5208"/>
          <a:stretch/>
        </p:blipFill>
        <p:spPr>
          <a:xfrm>
            <a:off x="172698" y="1640356"/>
            <a:ext cx="8798665" cy="502617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962BB8F-DACC-3BC0-09B3-6DF900F99CE9}"/>
              </a:ext>
            </a:extLst>
          </p:cNvPr>
          <p:cNvSpPr/>
          <p:nvPr/>
        </p:nvSpPr>
        <p:spPr>
          <a:xfrm>
            <a:off x="7243985" y="1654629"/>
            <a:ext cx="1356318" cy="5041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FF9BDF9-B86E-586F-41F4-42016DD19987}"/>
              </a:ext>
            </a:extLst>
          </p:cNvPr>
          <p:cNvSpPr/>
          <p:nvPr/>
        </p:nvSpPr>
        <p:spPr>
          <a:xfrm>
            <a:off x="3881524" y="5586403"/>
            <a:ext cx="2198642" cy="8618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CD5DACA-4BA8-5636-0DDC-64B641EA3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5" t="75731" r="30810" b="7777"/>
          <a:stretch/>
        </p:blipFill>
        <p:spPr>
          <a:xfrm>
            <a:off x="3109626" y="2386296"/>
            <a:ext cx="5674299" cy="2085407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A5AF8955-E4A8-F5D7-244C-4A9D82E2DBCA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980845" y="4560125"/>
            <a:ext cx="965930" cy="10262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67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9E111B-A1FA-9265-BB6D-1E4B9A36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800" dirty="0"/>
              <a:t>如何進到新校務行政系統？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7F8077-B2AA-64E6-9493-FDB06BDBE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35"/>
          <a:stretch/>
        </p:blipFill>
        <p:spPr>
          <a:xfrm>
            <a:off x="185729" y="1720058"/>
            <a:ext cx="8772542" cy="49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4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9E111B-A1FA-9265-BB6D-1E4B9A36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800" dirty="0"/>
              <a:t>如何進到新校務行政系統？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7F8077-B2AA-64E6-9493-FDB06BDBE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35"/>
          <a:stretch/>
        </p:blipFill>
        <p:spPr>
          <a:xfrm>
            <a:off x="185729" y="1720058"/>
            <a:ext cx="8772542" cy="496001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CFFF155-3E6C-D50A-68BE-731B29621175}"/>
              </a:ext>
            </a:extLst>
          </p:cNvPr>
          <p:cNvSpPr/>
          <p:nvPr/>
        </p:nvSpPr>
        <p:spPr>
          <a:xfrm>
            <a:off x="7477245" y="3183038"/>
            <a:ext cx="1238491" cy="1794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192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9E111B-A1FA-9265-BB6D-1E4B9A36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800" dirty="0"/>
              <a:t>如何進到新校務行政系統？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7F8077-B2AA-64E6-9493-FDB06BDBE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35"/>
          <a:stretch/>
        </p:blipFill>
        <p:spPr>
          <a:xfrm>
            <a:off x="185729" y="1720058"/>
            <a:ext cx="8772542" cy="496001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CFFF155-3E6C-D50A-68BE-731B29621175}"/>
              </a:ext>
            </a:extLst>
          </p:cNvPr>
          <p:cNvSpPr/>
          <p:nvPr/>
        </p:nvSpPr>
        <p:spPr>
          <a:xfrm>
            <a:off x="7477245" y="3183038"/>
            <a:ext cx="1238491" cy="1794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95143D1-657F-4993-2E4E-BF6E04F65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95" t="36218" r="2786" b="31060"/>
          <a:stretch/>
        </p:blipFill>
        <p:spPr>
          <a:xfrm>
            <a:off x="3909128" y="1720058"/>
            <a:ext cx="3424012" cy="49600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58E536F-537B-3135-C179-E6F6F9011CD1}"/>
              </a:ext>
            </a:extLst>
          </p:cNvPr>
          <p:cNvSpPr/>
          <p:nvPr/>
        </p:nvSpPr>
        <p:spPr>
          <a:xfrm>
            <a:off x="4145665" y="5278055"/>
            <a:ext cx="2012067" cy="418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DB420A4-06E2-7B2C-5847-5C138FD71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8" y="2644093"/>
            <a:ext cx="4035983" cy="4035983"/>
          </a:xfrm>
          <a:prstGeom prst="rect">
            <a:avLst/>
          </a:prstGeom>
        </p:spPr>
      </p:pic>
      <p:cxnSp>
        <p:nvCxnSpPr>
          <p:cNvPr id="3" name="直線箭頭接點 2">
            <a:extLst>
              <a:ext uri="{FF2B5EF4-FFF2-40B4-BE49-F238E27FC236}">
                <a16:creationId xmlns:a16="http://schemas.microsoft.com/office/drawing/2014/main" id="{1ABCC512-8D06-100D-4870-0EFF55CDE683}"/>
              </a:ext>
            </a:extLst>
          </p:cNvPr>
          <p:cNvCxnSpPr>
            <a:cxnSpLocks/>
          </p:cNvCxnSpPr>
          <p:nvPr/>
        </p:nvCxnSpPr>
        <p:spPr>
          <a:xfrm flipH="1">
            <a:off x="6157732" y="4080076"/>
            <a:ext cx="1319513" cy="11495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2F1C5A5-671B-D4D1-BB53-D54E61C0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9" t="10157" r="13364" b="1206"/>
          <a:stretch/>
        </p:blipFill>
        <p:spPr>
          <a:xfrm>
            <a:off x="101278" y="95478"/>
            <a:ext cx="8941443" cy="676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8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2F1C5A5-671B-D4D1-BB53-D54E61C0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9" t="10157" r="13364" b="1206"/>
          <a:stretch/>
        </p:blipFill>
        <p:spPr>
          <a:xfrm>
            <a:off x="101278" y="95478"/>
            <a:ext cx="8941443" cy="676252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E182418-511F-F6AD-C9E6-CE976310CFEF}"/>
              </a:ext>
            </a:extLst>
          </p:cNvPr>
          <p:cNvSpPr/>
          <p:nvPr/>
        </p:nvSpPr>
        <p:spPr>
          <a:xfrm>
            <a:off x="784948" y="2190470"/>
            <a:ext cx="3632673" cy="12385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75B30D5-8D6F-B096-8493-3DB96EBB1858}"/>
              </a:ext>
            </a:extLst>
          </p:cNvPr>
          <p:cNvSpPr txBox="1"/>
          <p:nvPr/>
        </p:nvSpPr>
        <p:spPr>
          <a:xfrm>
            <a:off x="784948" y="3595492"/>
            <a:ext cx="3408218" cy="166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2400" dirty="0">
                <a:latin typeface="Heiti TC Medium" pitchFamily="2" charset="-128"/>
                <a:ea typeface="Heiti TC Medium" pitchFamily="2" charset="-128"/>
              </a:rPr>
              <a:t>1.</a:t>
            </a:r>
            <a:r>
              <a:rPr kumimoji="1" lang="zh-TW" altLang="en-US" sz="2400" dirty="0">
                <a:latin typeface="Heiti TC Medium" pitchFamily="2" charset="-128"/>
                <a:ea typeface="Heiti TC Medium" pitchFamily="2" charset="-128"/>
              </a:rPr>
              <a:t>學習歷程檔案</a:t>
            </a:r>
            <a:endParaRPr kumimoji="1" lang="en-US" altLang="zh-TW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2400" dirty="0">
                <a:latin typeface="Heiti TC Medium" pitchFamily="2" charset="-128"/>
                <a:ea typeface="Heiti TC Medium" pitchFamily="2" charset="-128"/>
              </a:rPr>
              <a:t>2.</a:t>
            </a:r>
            <a:r>
              <a:rPr kumimoji="1" lang="zh-TW" altLang="en-US" sz="2400" dirty="0">
                <a:latin typeface="Heiti TC Medium" pitchFamily="2" charset="-128"/>
                <a:ea typeface="Heiti TC Medium" pitchFamily="2" charset="-128"/>
              </a:rPr>
              <a:t>新校務行政系統</a:t>
            </a:r>
            <a:endParaRPr kumimoji="1" lang="en-US" altLang="zh-TW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2400" dirty="0">
                <a:latin typeface="Heiti TC Medium" pitchFamily="2" charset="-128"/>
                <a:ea typeface="Heiti TC Medium" pitchFamily="2" charset="-128"/>
              </a:rPr>
              <a:t>3.</a:t>
            </a:r>
            <a:r>
              <a:rPr kumimoji="1" lang="zh-TW" altLang="en-US" sz="2400" dirty="0">
                <a:latin typeface="Heiti TC Medium" pitchFamily="2" charset="-128"/>
                <a:ea typeface="Heiti TC Medium" pitchFamily="2" charset="-128"/>
              </a:rPr>
              <a:t>酷課雲</a:t>
            </a:r>
            <a:r>
              <a:rPr kumimoji="1" lang="en-US" altLang="zh-TW" sz="2400" dirty="0">
                <a:latin typeface="Heiti TC Medium" pitchFamily="2" charset="-128"/>
                <a:ea typeface="Heiti TC Medium" pitchFamily="2" charset="-128"/>
              </a:rPr>
              <a:t>(</a:t>
            </a:r>
            <a:r>
              <a:rPr kumimoji="1" lang="en-US" altLang="zh-TW" sz="2400" dirty="0" err="1">
                <a:latin typeface="Heiti TC Medium" pitchFamily="2" charset="-128"/>
                <a:ea typeface="Heiti TC Medium" pitchFamily="2" charset="-128"/>
              </a:rPr>
              <a:t>OnO</a:t>
            </a:r>
            <a:r>
              <a:rPr kumimoji="1" lang="en-US" altLang="zh-TW" sz="2400" dirty="0">
                <a:latin typeface="Heiti TC Medium" pitchFamily="2" charset="-128"/>
                <a:ea typeface="Heiti TC Medium" pitchFamily="2" charset="-128"/>
              </a:rPr>
              <a:t>)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4A01803-7F9A-E93C-F946-395DB1100485}"/>
              </a:ext>
            </a:extLst>
          </p:cNvPr>
          <p:cNvSpPr txBox="1"/>
          <p:nvPr/>
        </p:nvSpPr>
        <p:spPr>
          <a:xfrm>
            <a:off x="4571998" y="1927984"/>
            <a:ext cx="3787054" cy="35141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2400" dirty="0">
                <a:latin typeface="Heiti TC Medium" pitchFamily="2" charset="-128"/>
                <a:ea typeface="Heiti TC Medium" pitchFamily="2" charset="-128"/>
              </a:rPr>
              <a:t>帳號密碼規則：</a:t>
            </a:r>
            <a:endParaRPr kumimoji="1" lang="en-US" altLang="zh-TW" sz="2400" dirty="0">
              <a:latin typeface="Heiti TC Medium" pitchFamily="2" charset="-128"/>
              <a:ea typeface="Heiti TC Medium" pitchFamily="2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zh-TW" altLang="en-US" sz="2800" dirty="0">
                <a:latin typeface="Heiti TC Medium" pitchFamily="2" charset="-128"/>
                <a:ea typeface="Heiti TC Medium" pitchFamily="2" charset="-128"/>
              </a:rPr>
              <a:t>帳號：</a:t>
            </a:r>
            <a:r>
              <a:rPr kumimoji="1" lang="en-US" altLang="zh-TW" sz="2800" dirty="0" err="1">
                <a:latin typeface="Heiti TC Medium" pitchFamily="2" charset="-128"/>
                <a:ea typeface="Heiti TC Medium" pitchFamily="2" charset="-128"/>
              </a:rPr>
              <a:t>taivsn</a:t>
            </a:r>
            <a:r>
              <a:rPr kumimoji="1" lang="zh-TW" altLang="en-US" sz="2800" dirty="0">
                <a:latin typeface="Heiti TC Medium" pitchFamily="2" charset="-128"/>
                <a:ea typeface="Heiti TC Medium" pitchFamily="2" charset="-128"/>
              </a:rPr>
              <a:t>學號</a:t>
            </a:r>
            <a:endParaRPr kumimoji="1" lang="en-US" altLang="zh-TW" sz="2800" dirty="0">
              <a:latin typeface="Heiti TC Medium" pitchFamily="2" charset="-128"/>
              <a:ea typeface="Heiti TC Medium" pitchFamily="2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zh-TW" altLang="en-US" sz="2800" dirty="0">
                <a:latin typeface="Heiti TC Medium" pitchFamily="2" charset="-128"/>
                <a:ea typeface="Heiti TC Medium" pitchFamily="2" charset="-128"/>
              </a:rPr>
              <a:t>密碼：身分證後</a:t>
            </a:r>
            <a:r>
              <a:rPr kumimoji="1" lang="en-US" altLang="zh-TW" sz="2800" dirty="0">
                <a:latin typeface="Heiti TC Medium" pitchFamily="2" charset="-128"/>
                <a:ea typeface="Heiti TC Medium" pitchFamily="2" charset="-128"/>
              </a:rPr>
              <a:t>6</a:t>
            </a:r>
            <a:r>
              <a:rPr kumimoji="1" lang="zh-TW" altLang="en-US" sz="2800" dirty="0">
                <a:latin typeface="Heiti TC Medium" pitchFamily="2" charset="-128"/>
                <a:ea typeface="Heiti TC Medium" pitchFamily="2" charset="-128"/>
              </a:rPr>
              <a:t>碼</a:t>
            </a:r>
            <a:endParaRPr kumimoji="1" lang="en-US" altLang="zh-TW" sz="28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endParaRPr kumimoji="1" lang="en-US" altLang="zh-TW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2400" dirty="0">
                <a:latin typeface="Heiti TC Medium" pitchFamily="2" charset="-128"/>
                <a:ea typeface="Heiti TC Medium" pitchFamily="2" charset="-128"/>
              </a:rPr>
              <a:t>第一次登入需更改密碼</a:t>
            </a:r>
            <a:endParaRPr kumimoji="1" lang="en-US" altLang="zh-TW" sz="2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2400" dirty="0">
                <a:latin typeface="Heiti TC Medium" pitchFamily="2" charset="-128"/>
                <a:ea typeface="Heiti TC Medium" pitchFamily="2" charset="-128"/>
              </a:rPr>
              <a:t>請務必記牢！</a:t>
            </a:r>
            <a:endParaRPr kumimoji="1" lang="en-US" altLang="zh-TW" sz="2400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88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D4EE2D-6716-F72C-B3CD-E7D1CE85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25EC1D-79DB-32E9-8047-6E5AF05E0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4" r="23898"/>
          <a:stretch/>
        </p:blipFill>
        <p:spPr>
          <a:xfrm>
            <a:off x="173388" y="159895"/>
            <a:ext cx="8797223" cy="65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1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D4EE2D-6716-F72C-B3CD-E7D1CE85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25EC1D-79DB-32E9-8047-6E5AF05E0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4" r="23898"/>
          <a:stretch/>
        </p:blipFill>
        <p:spPr>
          <a:xfrm>
            <a:off x="173388" y="159895"/>
            <a:ext cx="8797223" cy="653820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F206B1B-6D81-FFBF-679A-AE3C102A7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5172" r="84737" b="26668"/>
          <a:stretch/>
        </p:blipFill>
        <p:spPr>
          <a:xfrm>
            <a:off x="2146743" y="559010"/>
            <a:ext cx="2577656" cy="613909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31C87AF-97C4-542A-638F-9CA96EC46982}"/>
              </a:ext>
            </a:extLst>
          </p:cNvPr>
          <p:cNvSpPr/>
          <p:nvPr/>
        </p:nvSpPr>
        <p:spPr>
          <a:xfrm>
            <a:off x="2276993" y="960119"/>
            <a:ext cx="1119350" cy="5312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E17709A-1A6B-A86F-9521-194DF4789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559010"/>
            <a:ext cx="4246212" cy="498299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4A266DF-5581-B00E-68DC-8941FABE12BF}"/>
              </a:ext>
            </a:extLst>
          </p:cNvPr>
          <p:cNvSpPr/>
          <p:nvPr/>
        </p:nvSpPr>
        <p:spPr>
          <a:xfrm>
            <a:off x="4882078" y="1294438"/>
            <a:ext cx="1794187" cy="3136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4397EC8F-0258-A991-20E6-FD065DDEC0BB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396343" y="1225731"/>
            <a:ext cx="1458306" cy="5312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2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5217A-F1C7-0060-6E17-1ECF7388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個人紀錄＞學生課表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B43AED9-675E-93F9-FCC4-7EB7F186F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2" r="26868" b="22829"/>
          <a:stretch/>
        </p:blipFill>
        <p:spPr>
          <a:xfrm>
            <a:off x="187337" y="1621206"/>
            <a:ext cx="8769325" cy="50637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4C6FF6F-0A8B-3868-D890-2256D6C7C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17"/>
          <a:stretch/>
        </p:blipFill>
        <p:spPr>
          <a:xfrm>
            <a:off x="7531523" y="0"/>
            <a:ext cx="1612476" cy="318654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850EB3C-C16D-2D20-3CFD-4C88E128C191}"/>
              </a:ext>
            </a:extLst>
          </p:cNvPr>
          <p:cNvSpPr/>
          <p:nvPr/>
        </p:nvSpPr>
        <p:spPr>
          <a:xfrm>
            <a:off x="7623677" y="514252"/>
            <a:ext cx="1173959" cy="386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1006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163</TotalTime>
  <Words>182</Words>
  <Application>Microsoft Office PowerPoint</Application>
  <PresentationFormat>如螢幕大小 (4:3)</PresentationFormat>
  <Paragraphs>27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Heiti TC Medium</vt:lpstr>
      <vt:lpstr>Calibri</vt:lpstr>
      <vt:lpstr>Century Gothic</vt:lpstr>
      <vt:lpstr>Garamond</vt:lpstr>
      <vt:lpstr>Wingdings</vt:lpstr>
      <vt:lpstr>肥皂</vt:lpstr>
      <vt:lpstr>新校務行政系統介紹</vt:lpstr>
      <vt:lpstr>如何進到新校務行政系統？</vt:lpstr>
      <vt:lpstr>如何進到新校務行政系統？</vt:lpstr>
      <vt:lpstr>如何進到新校務行政系統？</vt:lpstr>
      <vt:lpstr>PowerPoint 簡報</vt:lpstr>
      <vt:lpstr>PowerPoint 簡報</vt:lpstr>
      <vt:lpstr>PowerPoint 簡報</vt:lpstr>
      <vt:lpstr>PowerPoint 簡報</vt:lpstr>
      <vt:lpstr>個人紀錄＞學生課表</vt:lpstr>
      <vt:lpstr>個人紀錄＞缺曠查詢</vt:lpstr>
      <vt:lpstr>個人紀錄＞獎懲查詢</vt:lpstr>
      <vt:lpstr>個人紀錄＞成績查詢</vt:lpstr>
      <vt:lpstr>個人紀錄＞成績查詢</vt:lpstr>
      <vt:lpstr>個人紀錄＞成績查詢</vt:lpstr>
      <vt:lpstr>PowerPoint 簡報</vt:lpstr>
      <vt:lpstr>其他：學習歷程檔案系統</vt:lpstr>
      <vt:lpstr>其他：臺北酷課雲OnO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新校務行政系統介紹</dc:title>
  <dc:creator>tiffany30516@gmail.com</dc:creator>
  <cp:lastModifiedBy>教學組組長</cp:lastModifiedBy>
  <cp:revision>6</cp:revision>
  <dcterms:created xsi:type="dcterms:W3CDTF">2023-09-19T11:38:11Z</dcterms:created>
  <dcterms:modified xsi:type="dcterms:W3CDTF">2024-09-16T10:58:05Z</dcterms:modified>
</cp:coreProperties>
</file>